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Arial Black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ArialBlack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video located here</a:t>
            </a:r>
            <a:br>
              <a:rPr lang="en-US"/>
            </a:br>
            <a:r>
              <a:rPr lang="en-US"/>
              <a:t>https://www.youtube.com/watch?v=V5MxW4sODtE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7.jpg"/><Relationship Id="rId5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2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youtube.com/v/V5MxW4sODtE" TargetMode="External"/><Relationship Id="rId4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jpg"/><Relationship Id="rId6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2.jpg"/><Relationship Id="rId5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4.jpg"/><Relationship Id="rId5" Type="http://schemas.openxmlformats.org/officeDocument/2006/relationships/image" Target="../media/image04.jpg"/><Relationship Id="rId6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Relationship Id="rId4" Type="http://schemas.openxmlformats.org/officeDocument/2006/relationships/image" Target="../media/image06.jpg"/><Relationship Id="rId5" Type="http://schemas.openxmlformats.org/officeDocument/2006/relationships/image" Target="../media/image10.jpg"/><Relationship Id="rId6" Type="http://schemas.openxmlformats.org/officeDocument/2006/relationships/image" Target="../media/image08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104392" y="100063"/>
            <a:ext cx="5392601" cy="1959977"/>
          </a:xfrm>
          <a:prstGeom prst="rect">
            <a:avLst/>
          </a:prstGeom>
          <a:solidFill>
            <a:srgbClr val="434343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5188546" y="3419939"/>
            <a:ext cx="6641700" cy="22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URSA MAJOR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4400" u="none" cap="none" strike="noStrik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ASCEND TEAM 2016!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842" y="477065"/>
            <a:ext cx="4775700" cy="12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244324" y="312750"/>
            <a:ext cx="4602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DESIGN:		</a:t>
            </a: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ELECTRONICS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550950" y="2460150"/>
            <a:ext cx="1704000" cy="27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1042" l="17179" r="16388" t="1539"/>
          <a:stretch/>
        </p:blipFill>
        <p:spPr>
          <a:xfrm>
            <a:off x="7522150" y="225300"/>
            <a:ext cx="1761600" cy="25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44325" y="1973550"/>
            <a:ext cx="583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2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Spr Logging/Actuation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244325" y="2815950"/>
            <a:ext cx="48051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58800" lvl="0" marL="571500" marR="0" rtl="0" algn="l">
              <a:spcBef>
                <a:spcPts val="0"/>
              </a:spcBef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Rockblock satellite  transmitter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58800" lvl="0" marL="571500" rtl="0">
              <a:spcBef>
                <a:spcPts val="0"/>
              </a:spcBef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Sparkfun Logomatic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66666"/>
              <a:buChar char="●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 X SN754410 quad half-H bridge driver IC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2598" y="4723244"/>
            <a:ext cx="2720698" cy="2040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244325" y="225300"/>
            <a:ext cx="419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DESIGN:	</a:t>
            </a: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ELECTRONICS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244325" y="1973550"/>
            <a:ext cx="4390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2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Spr Gas Capture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44325" y="2815950"/>
            <a:ext cx="48051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58800" lvl="0" marL="571500" marR="0" rtl="0" algn="l">
              <a:spcBef>
                <a:spcPts val="0"/>
              </a:spcBef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Rockblock satellite  transmitter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58800" lvl="0" marL="571500" rtl="0">
              <a:spcBef>
                <a:spcPts val="0"/>
              </a:spcBef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Sparkfun Logomatic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66666"/>
              <a:buChar char="●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 X SN754410 quad half-H bridge driver IC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347" y="225301"/>
            <a:ext cx="6840502" cy="25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350" y="2815950"/>
            <a:ext cx="2554500" cy="25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0300" y="3297125"/>
            <a:ext cx="3001925" cy="225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263097" y="179200"/>
            <a:ext cx="3307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DESIGN:		</a:t>
            </a: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SOFTWARE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729086" y="8026805"/>
            <a:ext cx="600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INSERT FLOWCHART</a:t>
            </a:r>
          </a:p>
        </p:txBody>
      </p:sp>
      <p:sp>
        <p:nvSpPr>
          <p:cNvPr id="183" name="Shape 183"/>
          <p:cNvSpPr/>
          <p:nvPr/>
        </p:nvSpPr>
        <p:spPr>
          <a:xfrm>
            <a:off x="1061975" y="2364825"/>
            <a:ext cx="2283900" cy="4029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1572875" y="2575025"/>
            <a:ext cx="1156200" cy="61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1600"/>
              <a:t>Start</a:t>
            </a:r>
          </a:p>
        </p:txBody>
      </p:sp>
      <p:sp>
        <p:nvSpPr>
          <p:cNvPr id="185" name="Shape 185"/>
          <p:cNvSpPr/>
          <p:nvPr/>
        </p:nvSpPr>
        <p:spPr>
          <a:xfrm>
            <a:off x="1213775" y="3849525"/>
            <a:ext cx="1874400" cy="82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1600"/>
              <a:t>Motor selection</a:t>
            </a:r>
          </a:p>
        </p:txBody>
      </p:sp>
      <p:cxnSp>
        <p:nvCxnSpPr>
          <p:cNvPr id="186" name="Shape 186"/>
          <p:cNvCxnSpPr>
            <a:stCxn id="184" idx="2"/>
            <a:endCxn id="185" idx="0"/>
          </p:cNvCxnSpPr>
          <p:nvPr/>
        </p:nvCxnSpPr>
        <p:spPr>
          <a:xfrm>
            <a:off x="2150975" y="3188225"/>
            <a:ext cx="0" cy="66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7" name="Shape 187"/>
          <p:cNvSpPr/>
          <p:nvPr/>
        </p:nvSpPr>
        <p:spPr>
          <a:xfrm>
            <a:off x="1213775" y="5263150"/>
            <a:ext cx="1874400" cy="82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Drive air pumps</a:t>
            </a:r>
          </a:p>
        </p:txBody>
      </p:sp>
      <p:cxnSp>
        <p:nvCxnSpPr>
          <p:cNvPr id="188" name="Shape 188"/>
          <p:cNvCxnSpPr>
            <a:stCxn id="185" idx="2"/>
            <a:endCxn id="187" idx="0"/>
          </p:cNvCxnSpPr>
          <p:nvPr/>
        </p:nvCxnSpPr>
        <p:spPr>
          <a:xfrm>
            <a:off x="2150975" y="4673025"/>
            <a:ext cx="0" cy="59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9" name="Shape 189"/>
          <p:cNvSpPr/>
          <p:nvPr/>
        </p:nvSpPr>
        <p:spPr>
          <a:xfrm>
            <a:off x="4466975" y="630625"/>
            <a:ext cx="2522400" cy="5763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5237675" y="764600"/>
            <a:ext cx="981000" cy="2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Start</a:t>
            </a:r>
          </a:p>
        </p:txBody>
      </p:sp>
      <p:sp>
        <p:nvSpPr>
          <p:cNvPr id="191" name="Shape 191"/>
          <p:cNvSpPr/>
          <p:nvPr/>
        </p:nvSpPr>
        <p:spPr>
          <a:xfrm>
            <a:off x="5033675" y="1519400"/>
            <a:ext cx="1389000" cy="42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GPS Fix?</a:t>
            </a:r>
          </a:p>
        </p:txBody>
      </p:sp>
      <p:cxnSp>
        <p:nvCxnSpPr>
          <p:cNvPr id="192" name="Shape 192"/>
          <p:cNvCxnSpPr>
            <a:stCxn id="190" idx="2"/>
            <a:endCxn id="191" idx="0"/>
          </p:cNvCxnSpPr>
          <p:nvPr/>
        </p:nvCxnSpPr>
        <p:spPr>
          <a:xfrm>
            <a:off x="5728175" y="1043600"/>
            <a:ext cx="0" cy="47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3" name="Shape 193"/>
          <p:cNvCxnSpPr/>
          <p:nvPr/>
        </p:nvCxnSpPr>
        <p:spPr>
          <a:xfrm>
            <a:off x="5421375" y="1944050"/>
            <a:ext cx="0" cy="66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4" name="Shape 194"/>
          <p:cNvSpPr txBox="1"/>
          <p:nvPr/>
        </p:nvSpPr>
        <p:spPr>
          <a:xfrm>
            <a:off x="5421375" y="1939825"/>
            <a:ext cx="2391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000"/>
              <a:t>Y</a:t>
            </a:r>
          </a:p>
        </p:txBody>
      </p:sp>
      <p:sp>
        <p:nvSpPr>
          <p:cNvPr id="195" name="Shape 195"/>
          <p:cNvSpPr/>
          <p:nvPr/>
        </p:nvSpPr>
        <p:spPr>
          <a:xfrm>
            <a:off x="4808425" y="2601025"/>
            <a:ext cx="1874400" cy="59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Ave. Altitude</a:t>
            </a:r>
          </a:p>
        </p:txBody>
      </p:sp>
      <p:sp>
        <p:nvSpPr>
          <p:cNvPr id="196" name="Shape 196"/>
          <p:cNvSpPr/>
          <p:nvPr/>
        </p:nvSpPr>
        <p:spPr>
          <a:xfrm>
            <a:off x="5013025" y="3709812"/>
            <a:ext cx="1465200" cy="59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Falling?</a:t>
            </a:r>
          </a:p>
        </p:txBody>
      </p:sp>
      <p:cxnSp>
        <p:nvCxnSpPr>
          <p:cNvPr id="197" name="Shape 197"/>
          <p:cNvCxnSpPr>
            <a:stCxn id="195" idx="2"/>
            <a:endCxn id="196" idx="0"/>
          </p:cNvCxnSpPr>
          <p:nvPr/>
        </p:nvCxnSpPr>
        <p:spPr>
          <a:xfrm>
            <a:off x="5745625" y="3191125"/>
            <a:ext cx="0" cy="518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8" name="Shape 198"/>
          <p:cNvSpPr/>
          <p:nvPr/>
        </p:nvSpPr>
        <p:spPr>
          <a:xfrm>
            <a:off x="4768975" y="4748537"/>
            <a:ext cx="1953300" cy="59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Request status</a:t>
            </a:r>
          </a:p>
        </p:txBody>
      </p:sp>
      <p:cxnSp>
        <p:nvCxnSpPr>
          <p:cNvPr id="199" name="Shape 199"/>
          <p:cNvCxnSpPr>
            <a:stCxn id="196" idx="2"/>
            <a:endCxn id="198" idx="0"/>
          </p:cNvCxnSpPr>
          <p:nvPr/>
        </p:nvCxnSpPr>
        <p:spPr>
          <a:xfrm>
            <a:off x="5745625" y="4299912"/>
            <a:ext cx="0" cy="448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0" name="Shape 200"/>
          <p:cNvSpPr/>
          <p:nvPr/>
        </p:nvSpPr>
        <p:spPr>
          <a:xfrm>
            <a:off x="4751525" y="5857224"/>
            <a:ext cx="1953300" cy="35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Logomatic</a:t>
            </a:r>
          </a:p>
        </p:txBody>
      </p:sp>
      <p:cxnSp>
        <p:nvCxnSpPr>
          <p:cNvPr id="201" name="Shape 201"/>
          <p:cNvCxnSpPr>
            <a:stCxn id="198" idx="2"/>
            <a:endCxn id="200" idx="0"/>
          </p:cNvCxnSpPr>
          <p:nvPr/>
        </p:nvCxnSpPr>
        <p:spPr>
          <a:xfrm flipH="1">
            <a:off x="5728225" y="5338637"/>
            <a:ext cx="17400" cy="518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2" name="Shape 202"/>
          <p:cNvCxnSpPr>
            <a:stCxn id="196" idx="1"/>
            <a:endCxn id="184" idx="3"/>
          </p:cNvCxnSpPr>
          <p:nvPr/>
        </p:nvCxnSpPr>
        <p:spPr>
          <a:xfrm rot="10800000">
            <a:off x="2729125" y="2881662"/>
            <a:ext cx="2283900" cy="11232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3" name="Shape 203"/>
          <p:cNvSpPr/>
          <p:nvPr/>
        </p:nvSpPr>
        <p:spPr>
          <a:xfrm>
            <a:off x="8110475" y="630775"/>
            <a:ext cx="2522400" cy="576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8677175" y="764600"/>
            <a:ext cx="1389000" cy="27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Start </a:t>
            </a:r>
          </a:p>
        </p:txBody>
      </p:sp>
      <p:cxnSp>
        <p:nvCxnSpPr>
          <p:cNvPr id="205" name="Shape 205"/>
          <p:cNvCxnSpPr>
            <a:stCxn id="204" idx="2"/>
            <a:endCxn id="206" idx="0"/>
          </p:cNvCxnSpPr>
          <p:nvPr/>
        </p:nvCxnSpPr>
        <p:spPr>
          <a:xfrm>
            <a:off x="9371675" y="1043600"/>
            <a:ext cx="17400" cy="47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6" name="Shape 206"/>
          <p:cNvSpPr/>
          <p:nvPr/>
        </p:nvSpPr>
        <p:spPr>
          <a:xfrm>
            <a:off x="8451925" y="1519400"/>
            <a:ext cx="1874400" cy="64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Send startup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message</a:t>
            </a:r>
          </a:p>
        </p:txBody>
      </p:sp>
      <p:sp>
        <p:nvSpPr>
          <p:cNvPr id="207" name="Shape 207"/>
          <p:cNvSpPr/>
          <p:nvPr/>
        </p:nvSpPr>
        <p:spPr>
          <a:xfrm>
            <a:off x="8451925" y="2637850"/>
            <a:ext cx="1874400" cy="661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Check Altitude</a:t>
            </a:r>
          </a:p>
        </p:txBody>
      </p:sp>
      <p:cxnSp>
        <p:nvCxnSpPr>
          <p:cNvPr id="208" name="Shape 208"/>
          <p:cNvCxnSpPr>
            <a:stCxn id="206" idx="2"/>
            <a:endCxn id="207" idx="0"/>
          </p:cNvCxnSpPr>
          <p:nvPr/>
        </p:nvCxnSpPr>
        <p:spPr>
          <a:xfrm>
            <a:off x="9389125" y="2165600"/>
            <a:ext cx="0" cy="47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9" name="Shape 209"/>
          <p:cNvSpPr/>
          <p:nvPr/>
        </p:nvSpPr>
        <p:spPr>
          <a:xfrm>
            <a:off x="8412475" y="3860975"/>
            <a:ext cx="1953300" cy="61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Transmit location</a:t>
            </a:r>
          </a:p>
        </p:txBody>
      </p:sp>
      <p:cxnSp>
        <p:nvCxnSpPr>
          <p:cNvPr id="210" name="Shape 210"/>
          <p:cNvCxnSpPr>
            <a:stCxn id="207" idx="2"/>
            <a:endCxn id="209" idx="0"/>
          </p:cNvCxnSpPr>
          <p:nvPr/>
        </p:nvCxnSpPr>
        <p:spPr>
          <a:xfrm>
            <a:off x="9389125" y="3299050"/>
            <a:ext cx="0" cy="561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1" name="Shape 211"/>
          <p:cNvSpPr/>
          <p:nvPr/>
        </p:nvSpPr>
        <p:spPr>
          <a:xfrm>
            <a:off x="8395025" y="5084275"/>
            <a:ext cx="1953300" cy="112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RCV status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1600"/>
              <a:t>Request</a:t>
            </a:r>
          </a:p>
        </p:txBody>
      </p:sp>
      <p:cxnSp>
        <p:nvCxnSpPr>
          <p:cNvPr id="212" name="Shape 212"/>
          <p:cNvCxnSpPr>
            <a:stCxn id="209" idx="2"/>
            <a:endCxn id="211" idx="0"/>
          </p:cNvCxnSpPr>
          <p:nvPr/>
        </p:nvCxnSpPr>
        <p:spPr>
          <a:xfrm flipH="1">
            <a:off x="9371725" y="4474175"/>
            <a:ext cx="17400" cy="61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3" name="Shape 213"/>
          <p:cNvSpPr txBox="1"/>
          <p:nvPr/>
        </p:nvSpPr>
        <p:spPr>
          <a:xfrm rot="-5400000">
            <a:off x="324024" y="2828950"/>
            <a:ext cx="11916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SAMD21</a:t>
            </a:r>
          </a:p>
        </p:txBody>
      </p:sp>
      <p:sp>
        <p:nvSpPr>
          <p:cNvPr id="214" name="Shape 214"/>
          <p:cNvSpPr txBox="1"/>
          <p:nvPr/>
        </p:nvSpPr>
        <p:spPr>
          <a:xfrm rot="-5400000">
            <a:off x="3527025" y="1278050"/>
            <a:ext cx="1561799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Arduino  Uno</a:t>
            </a:r>
          </a:p>
        </p:txBody>
      </p:sp>
      <p:sp>
        <p:nvSpPr>
          <p:cNvPr id="215" name="Shape 215"/>
          <p:cNvSpPr txBox="1"/>
          <p:nvPr/>
        </p:nvSpPr>
        <p:spPr>
          <a:xfrm rot="-5400000">
            <a:off x="7262275" y="1208575"/>
            <a:ext cx="13890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Boarduino</a:t>
            </a:r>
          </a:p>
        </p:txBody>
      </p:sp>
      <p:cxnSp>
        <p:nvCxnSpPr>
          <p:cNvPr id="216" name="Shape 216"/>
          <p:cNvCxnSpPr>
            <a:stCxn id="195" idx="3"/>
            <a:endCxn id="207" idx="1"/>
          </p:cNvCxnSpPr>
          <p:nvPr/>
        </p:nvCxnSpPr>
        <p:spPr>
          <a:xfrm>
            <a:off x="6682825" y="2896075"/>
            <a:ext cx="1769100" cy="723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7" name="Shape 217"/>
          <p:cNvSpPr txBox="1"/>
          <p:nvPr/>
        </p:nvSpPr>
        <p:spPr>
          <a:xfrm>
            <a:off x="4751525" y="3617750"/>
            <a:ext cx="2391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000"/>
              <a:t>Y</a:t>
            </a:r>
          </a:p>
        </p:txBody>
      </p:sp>
      <p:cxnSp>
        <p:nvCxnSpPr>
          <p:cNvPr id="218" name="Shape 218"/>
          <p:cNvCxnSpPr>
            <a:stCxn id="211" idx="1"/>
            <a:endCxn id="198" idx="3"/>
          </p:cNvCxnSpPr>
          <p:nvPr/>
        </p:nvCxnSpPr>
        <p:spPr>
          <a:xfrm rot="10800000">
            <a:off x="6722225" y="5043475"/>
            <a:ext cx="1672800" cy="6024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9" name="Shape 219"/>
          <p:cNvSpPr txBox="1"/>
          <p:nvPr/>
        </p:nvSpPr>
        <p:spPr>
          <a:xfrm>
            <a:off x="7138325" y="2575025"/>
            <a:ext cx="8232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/>
              <a:t>UART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7138325" y="4664975"/>
            <a:ext cx="8232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/>
              <a:t>UART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27425" y="1845925"/>
            <a:ext cx="36042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2400" u="sng"/>
              <a:t>Motor Drive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466975" y="114325"/>
            <a:ext cx="26715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-US" sz="2400" u="sng"/>
              <a:t>Sensing/Logging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8110625" y="114325"/>
            <a:ext cx="25224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400" u="sng"/>
              <a:t>Wireless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50348" y="179200"/>
            <a:ext cx="3526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DESIGN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</a:t>
            </a: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ELECTRONICS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394649" y="225300"/>
            <a:ext cx="40341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RESULTS:</a:t>
            </a:r>
          </a:p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SPRING 2016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50359" y="1795525"/>
            <a:ext cx="46746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207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Sensors &amp; Logging worked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207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 Flight Photography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worked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207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No air samples were captured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207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No Rockblock satellite link established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33211" l="30139" r="21020" t="14577"/>
          <a:stretch/>
        </p:blipFill>
        <p:spPr>
          <a:xfrm>
            <a:off x="6608000" y="179199"/>
            <a:ext cx="4354300" cy="261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001" y="3236701"/>
            <a:ext cx="5233650" cy="31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-1001620" y="179209"/>
            <a:ext cx="4878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DESIGN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</a:t>
            </a: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ELECTRONICS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219249" y="225300"/>
            <a:ext cx="3743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RESULTS: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SPRING 2016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4" y="1396604"/>
            <a:ext cx="6053750" cy="36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304" y="1396604"/>
            <a:ext cx="6053750" cy="363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228024" y="225300"/>
            <a:ext cx="3734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RESULTS: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SPRING 2016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800"/>
            <a:ext cx="6115400" cy="36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599" y="1339799"/>
            <a:ext cx="6115400" cy="367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-106077" y="225309"/>
            <a:ext cx="4068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457200" lvl="0" marL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RESULTS:</a:t>
            </a:r>
          </a:p>
          <a:p>
            <a:pPr indent="0" lvl="0" marL="457200" rtl="0">
              <a:spcBef>
                <a:spcPts val="0"/>
              </a:spcBef>
              <a:buSzPct val="25000"/>
              <a:buNone/>
            </a:pP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SPRING 2016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329" y="1422029"/>
            <a:ext cx="6175674" cy="37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22025"/>
            <a:ext cx="6175674" cy="371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201699" y="58650"/>
            <a:ext cx="73668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457200" lvl="0" marL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RESULTS:</a:t>
            </a:r>
          </a:p>
          <a:p>
            <a:pPr indent="0" lvl="0" marL="457200" rtl="0">
              <a:spcBef>
                <a:spcPts val="0"/>
              </a:spcBef>
              <a:buSzPct val="25000"/>
              <a:buNone/>
            </a:pP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HD In flight Photography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2037" t="35720"/>
          <a:stretch/>
        </p:blipFill>
        <p:spPr>
          <a:xfrm>
            <a:off x="430225" y="1420700"/>
            <a:ext cx="11303549" cy="42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>
            <a:hlinkClick r:id="rId3"/>
          </p:cNvPr>
          <p:cNvSpPr/>
          <p:nvPr/>
        </p:nvSpPr>
        <p:spPr>
          <a:xfrm>
            <a:off x="0" y="-1143000"/>
            <a:ext cx="12192000" cy="9144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310583" y="1636508"/>
            <a:ext cx="1038380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58800" lvl="0" marL="571500" marR="0" rtl="0" algn="l">
              <a:spcBef>
                <a:spcPts val="0"/>
              </a:spcBef>
              <a:buClr>
                <a:schemeClr val="dk1"/>
              </a:buClr>
              <a:buSzPct val="9375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Created Versatile Payload Housing Design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58800" lvl="0" marL="571500" rtl="0">
              <a:spcBef>
                <a:spcPts val="0"/>
              </a:spcBef>
              <a:buClr>
                <a:schemeClr val="dk1"/>
              </a:buClr>
              <a:buSzPct val="9375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Improved fabrication &amp; implementation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58800" lvl="0" marL="571500" marR="0" rtl="0" algn="l">
              <a:spcBef>
                <a:spcPts val="0"/>
              </a:spcBef>
              <a:buClr>
                <a:schemeClr val="dk1"/>
              </a:buClr>
              <a:buSzPct val="9375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Measurement with MQ series successful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58800" lvl="0" marL="571500" marR="0" rtl="0" algn="l">
              <a:spcBef>
                <a:spcPts val="0"/>
              </a:spcBef>
              <a:buClr>
                <a:schemeClr val="dk1"/>
              </a:buClr>
              <a:buSzPct val="9375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Gas sample system failed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58800" lvl="0" marL="571500" rtl="0">
              <a:spcBef>
                <a:spcPts val="0"/>
              </a:spcBef>
              <a:buClr>
                <a:schemeClr val="dk1"/>
              </a:buClr>
              <a:buSzPct val="93750"/>
              <a:buFont typeface="Arial Black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GPS data successfully recorded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187093" y="209987"/>
            <a:ext cx="36352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CONCLUSION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88406" y="325847"/>
            <a:ext cx="5052664" cy="587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600" u="sng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OUR TEAM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4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Paul Ronquillo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Jonathan Cahal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Eli Sonafrank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Jake Denison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Oliver Salmeron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Cordelia Torrey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Ainsley Chapman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475" y="723112"/>
            <a:ext cx="6872424" cy="541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91140" y="185529"/>
            <a:ext cx="5392601" cy="1959977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3905450" y="4772103"/>
            <a:ext cx="4881300" cy="17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URSA MAJOR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ASCEND TEAM 2016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067" y="477077"/>
            <a:ext cx="4775554" cy="120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0503" y="278294"/>
            <a:ext cx="1775222" cy="140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54747" y="5168348"/>
            <a:ext cx="1291054" cy="146793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3719432" y="3085861"/>
            <a:ext cx="506747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THANK YOU!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096" y="4349941"/>
            <a:ext cx="1774500" cy="236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2547876" y="249341"/>
            <a:ext cx="73398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44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ACKNOWLEDGEMENTS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558075" y="4598425"/>
            <a:ext cx="4114800" cy="19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rPr lang="en-US" sz="1800">
                <a:latin typeface="Arial Black"/>
                <a:ea typeface="Arial Black"/>
                <a:cs typeface="Arial Black"/>
                <a:sym typeface="Arial Black"/>
              </a:rPr>
              <a:t>Mentor: Ernest Villicaña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rPr lang="en-US" sz="1800">
                <a:latin typeface="Arial Black"/>
                <a:ea typeface="Arial Black"/>
                <a:cs typeface="Arial Black"/>
                <a:sym typeface="Arial Black"/>
              </a:rPr>
              <a:t>Dr. Ed Ong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rPr lang="en-US" sz="1800">
                <a:latin typeface="Arial Black"/>
                <a:ea typeface="Arial Black"/>
                <a:cs typeface="Arial Black"/>
                <a:sym typeface="Arial Black"/>
              </a:rPr>
              <a:t>Dr. Tim Frank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2" y="1464273"/>
            <a:ext cx="2361415" cy="195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309" y="4232521"/>
            <a:ext cx="1866669" cy="222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6246" y="1157741"/>
            <a:ext cx="1774519" cy="2368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408900" y="1453924"/>
            <a:ext cx="9444600" cy="4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4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GOALS/OBJECTIVES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334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DESIGN</a:t>
            </a:r>
          </a:p>
          <a:p>
            <a:pPr indent="-5207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Housing</a:t>
            </a:r>
          </a:p>
          <a:p>
            <a:pPr indent="-5207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Electronics &amp; Sensors</a:t>
            </a:r>
          </a:p>
          <a:p>
            <a:pPr indent="-5207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Software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334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RESULTS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334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CONCLUSION &amp; FUTURE STUDIES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51250" y="310900"/>
            <a:ext cx="2551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OUTLINE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580031" y="3544231"/>
            <a:ext cx="102078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SPRING 2016</a:t>
            </a:r>
          </a:p>
          <a:p>
            <a:pPr indent="-4064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Add wireless communication feature</a:t>
            </a:r>
          </a:p>
          <a:p>
            <a:pPr indent="-4064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 Black"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Capture flight photos</a:t>
            </a:r>
          </a:p>
          <a:p>
            <a:pPr indent="-4064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 Black"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Measure air composition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82802" y="225287"/>
            <a:ext cx="19386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GOALS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77875" y="1315275"/>
            <a:ext cx="104121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56250"/>
              <a:buFont typeface="Arial Black"/>
              <a:buChar char="●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FALL 2015</a:t>
            </a:r>
          </a:p>
          <a:p>
            <a:pPr indent="-38735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 Black"/>
              <a:buChar char="○"/>
            </a:pPr>
            <a:r>
              <a:rPr lang="en-US" sz="2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Dual redundant systems</a:t>
            </a:r>
          </a:p>
          <a:p>
            <a:pPr indent="-38735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 Black"/>
              <a:buChar char="○"/>
            </a:pPr>
            <a:r>
              <a:rPr lang="en-US" sz="2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Strong expandable technology base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75149" y="1477475"/>
            <a:ext cx="91242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461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PAYLOAD HOUSING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461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ELECTRONIC CONTROLLERS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461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SENSORS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461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SOFTWARE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57852" y="179209"/>
            <a:ext cx="21595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DESIGN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32524" y="2694143"/>
            <a:ext cx="280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2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FALL 2015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8630465" y="2694156"/>
            <a:ext cx="3544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2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SPRING 2016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86076" y="270325"/>
            <a:ext cx="5626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DESIGN: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PAYLOAD HOUSING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9322" r="26027" t="0"/>
          <a:stretch/>
        </p:blipFill>
        <p:spPr>
          <a:xfrm>
            <a:off x="2940600" y="1765550"/>
            <a:ext cx="5689874" cy="478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8863725" y="3923875"/>
            <a:ext cx="31356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2800"/>
              <a:t>Detail for housing in next presentation.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144254" y="172709"/>
            <a:ext cx="4878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DESIGN:</a:t>
            </a:r>
          </a:p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ELECTRONICS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44321" y="1973549"/>
            <a:ext cx="280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FALL 2015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6555" l="25073" r="25674" t="5801"/>
          <a:stretch/>
        </p:blipFill>
        <p:spPr>
          <a:xfrm>
            <a:off x="357975" y="2967550"/>
            <a:ext cx="1375900" cy="24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9325" y="2668775"/>
            <a:ext cx="3045925" cy="30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6943825" y="394350"/>
            <a:ext cx="367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SPRING 2015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4825" y="1040550"/>
            <a:ext cx="2129400" cy="21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15645" l="11167" r="10627" t="17917"/>
          <a:stretch/>
        </p:blipFill>
        <p:spPr>
          <a:xfrm>
            <a:off x="6943825" y="2929875"/>
            <a:ext cx="2608374" cy="22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6">
            <a:alphaModFix/>
          </a:blip>
          <a:srcRect b="0" l="23088" r="23504" t="0"/>
          <a:stretch/>
        </p:blipFill>
        <p:spPr>
          <a:xfrm>
            <a:off x="9924325" y="3466675"/>
            <a:ext cx="1571950" cy="294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Shape 143"/>
          <p:cNvCxnSpPr/>
          <p:nvPr/>
        </p:nvCxnSpPr>
        <p:spPr>
          <a:xfrm>
            <a:off x="5526150" y="640575"/>
            <a:ext cx="0" cy="5574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44325" y="225300"/>
            <a:ext cx="4199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DESIGN:		</a:t>
            </a: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ELECTRONICS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835" y="3237301"/>
            <a:ext cx="21816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11247" l="6714" r="47417" t="11076"/>
          <a:stretch/>
        </p:blipFill>
        <p:spPr>
          <a:xfrm>
            <a:off x="5734699" y="386149"/>
            <a:ext cx="2015874" cy="262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b="24429" l="53623" r="24047" t="40844"/>
          <a:stretch/>
        </p:blipFill>
        <p:spPr>
          <a:xfrm>
            <a:off x="5734687" y="4804742"/>
            <a:ext cx="2015874" cy="166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244325" y="1548600"/>
            <a:ext cx="4663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u="sng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Spr Sensing/Input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 u="sng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244324" y="2182800"/>
            <a:ext cx="50460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4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10 DOF IMU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533400" lvl="0" marL="571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Ultimate GPS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61538"/>
              <a:buFont typeface="Arial Black"/>
              <a:buChar char="●"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GoPro Hero 4 Session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61538"/>
              <a:buFont typeface="Arial Black"/>
              <a:buChar char="●"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MQ4 Methane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61538"/>
              <a:buFont typeface="Arial Black"/>
              <a:buChar char="●"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MQ6 LPG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61538"/>
              <a:buFont typeface="Arial Black"/>
              <a:buChar char="●"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MQ7 Carbon monoxide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 b="19674" l="21071" r="21071" t="13902"/>
          <a:stretch/>
        </p:blipFill>
        <p:spPr>
          <a:xfrm>
            <a:off x="8664449" y="4804750"/>
            <a:ext cx="1452163" cy="16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7">
            <a:alphaModFix/>
          </a:blip>
          <a:srcRect b="16208" l="23770" r="21050" t="12070"/>
          <a:stretch/>
        </p:blipFill>
        <p:spPr>
          <a:xfrm>
            <a:off x="8749249" y="2710376"/>
            <a:ext cx="1282563" cy="16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8">
            <a:alphaModFix/>
          </a:blip>
          <a:srcRect b="16208" l="22410" r="19604" t="13289"/>
          <a:stretch/>
        </p:blipFill>
        <p:spPr>
          <a:xfrm>
            <a:off x="8704900" y="864837"/>
            <a:ext cx="1371242" cy="16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